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70" r:id="rId5"/>
    <p:sldId id="259" r:id="rId6"/>
    <p:sldId id="260" r:id="rId7"/>
    <p:sldId id="261" r:id="rId8"/>
    <p:sldId id="271" r:id="rId9"/>
    <p:sldId id="272" r:id="rId10"/>
    <p:sldId id="273" r:id="rId11"/>
    <p:sldId id="266" r:id="rId12"/>
    <p:sldId id="267" r:id="rId13"/>
    <p:sldId id="268" r:id="rId14"/>
    <p:sldId id="274" r:id="rId15"/>
    <p:sldId id="269"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8BAE"/>
    <a:srgbClr val="3D6DC3"/>
    <a:srgbClr val="4674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4" d="100"/>
          <a:sy n="104" d="100"/>
        </p:scale>
        <p:origin x="11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CF16E8-659E-4CFA-BFE9-16C2DDD92615}"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282411695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F16E8-659E-4CFA-BFE9-16C2DDD92615}"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279945379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F16E8-659E-4CFA-BFE9-16C2DDD92615}"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246305644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F16E8-659E-4CFA-BFE9-16C2DDD92615}"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271386781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CF16E8-659E-4CFA-BFE9-16C2DDD92615}"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193371205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CF16E8-659E-4CFA-BFE9-16C2DDD92615}"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264520491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CF16E8-659E-4CFA-BFE9-16C2DDD92615}" type="datetimeFigureOut">
              <a:rPr lang="en-US" smtClean="0"/>
              <a:t>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57653198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CF16E8-659E-4CFA-BFE9-16C2DDD92615}"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91041489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F16E8-659E-4CFA-BFE9-16C2DDD92615}" type="datetimeFigureOut">
              <a:rPr lang="en-US" smtClean="0"/>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336259634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F16E8-659E-4CFA-BFE9-16C2DDD92615}"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401835353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F16E8-659E-4CFA-BFE9-16C2DDD92615}"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251645185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F16E8-659E-4CFA-BFE9-16C2DDD92615}" type="datetimeFigureOut">
              <a:rPr lang="en-US" smtClean="0"/>
              <a:t>11/3/2020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D9DDF-FAE6-4CD9-BBFD-CC9F0113B354}" type="slidenum">
              <a:rPr lang="en-US" smtClean="0"/>
              <a:t>‹#›</a:t>
            </a:fld>
            <a:endParaRPr lang="en-US"/>
          </a:p>
        </p:txBody>
      </p:sp>
    </p:spTree>
    <p:extLst>
      <p:ext uri="{BB962C8B-B14F-4D97-AF65-F5344CB8AC3E}">
        <p14:creationId xmlns:p14="http://schemas.microsoft.com/office/powerpoint/2010/main" val="17098591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481" t="17331" r="13183" b="30665"/>
          <a:stretch/>
        </p:blipFill>
        <p:spPr>
          <a:xfrm>
            <a:off x="0" y="0"/>
            <a:ext cx="12192000" cy="6858000"/>
          </a:xfrm>
          <a:prstGeom prst="rect">
            <a:avLst/>
          </a:prstGeom>
        </p:spPr>
      </p:pic>
      <p:sp>
        <p:nvSpPr>
          <p:cNvPr id="5" name="TextBox 4"/>
          <p:cNvSpPr txBox="1"/>
          <p:nvPr/>
        </p:nvSpPr>
        <p:spPr>
          <a:xfrm>
            <a:off x="1524000" y="1"/>
            <a:ext cx="9144000" cy="1200329"/>
          </a:xfrm>
          <a:prstGeom prst="rect">
            <a:avLst/>
          </a:prstGeom>
          <a:noFill/>
        </p:spPr>
        <p:txBody>
          <a:bodyPr wrap="square" rtlCol="0">
            <a:spAutoFit/>
          </a:bodyPr>
          <a:lstStyle/>
          <a:p>
            <a:pPr algn="ctr"/>
            <a:r>
              <a:rPr lang="en-US" sz="7200" dirty="0">
                <a:solidFill>
                  <a:schemeClr val="bg1"/>
                </a:solidFill>
                <a:latin typeface="AR BLANCA" panose="02000000000000000000" pitchFamily="2" charset="0"/>
              </a:rPr>
              <a:t>Haggai 2.10-19</a:t>
            </a:r>
          </a:p>
        </p:txBody>
      </p:sp>
    </p:spTree>
    <p:extLst>
      <p:ext uri="{BB962C8B-B14F-4D97-AF65-F5344CB8AC3E}">
        <p14:creationId xmlns:p14="http://schemas.microsoft.com/office/powerpoint/2010/main" val="172822734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6924973"/>
          </a:xfrm>
          <a:prstGeom prst="rect">
            <a:avLst/>
          </a:prstGeom>
          <a:noFill/>
        </p:spPr>
        <p:txBody>
          <a:bodyPr wrap="square" rtlCol="0">
            <a:spAutoFit/>
          </a:bodyPr>
          <a:lstStyle/>
          <a:p>
            <a:endParaRPr lang="en-US" sz="1400" b="1" dirty="0">
              <a:solidFill>
                <a:srgbClr val="FFFF00"/>
              </a:solidFill>
            </a:endParaRPr>
          </a:p>
          <a:p>
            <a:r>
              <a:rPr lang="en-US" sz="3400" b="1" dirty="0">
                <a:solidFill>
                  <a:srgbClr val="FFFF00"/>
                </a:solidFill>
              </a:rPr>
              <a:t>New Covenant Confession Cleansing</a:t>
            </a:r>
          </a:p>
          <a:p>
            <a:pPr marL="457200" indent="-457200">
              <a:spcBef>
                <a:spcPts val="1800"/>
              </a:spcBef>
              <a:buFont typeface="Wingdings 2" panose="05020102010507070707" pitchFamily="18" charset="2"/>
              <a:buChar char=""/>
            </a:pPr>
            <a:r>
              <a:rPr lang="en-US" sz="3400" dirty="0">
                <a:solidFill>
                  <a:schemeClr val="bg1"/>
                </a:solidFill>
              </a:rPr>
              <a:t>Sin relationally separates us from God.</a:t>
            </a:r>
          </a:p>
          <a:p>
            <a:pPr marL="457200" indent="-457200">
              <a:spcBef>
                <a:spcPts val="1800"/>
              </a:spcBef>
              <a:buFont typeface="Wingdings 2" panose="05020102010507070707" pitchFamily="18" charset="2"/>
              <a:buChar char=""/>
            </a:pPr>
            <a:r>
              <a:rPr lang="en-US" sz="3400" dirty="0">
                <a:solidFill>
                  <a:schemeClr val="bg1"/>
                </a:solidFill>
              </a:rPr>
              <a:t>Sin does not threaten our salvation [which was a gift], but does harm our intimacy with God.</a:t>
            </a:r>
          </a:p>
          <a:p>
            <a:pPr marL="457200" indent="-457200">
              <a:spcBef>
                <a:spcPts val="1800"/>
              </a:spcBef>
              <a:buFont typeface="Wingdings 2" panose="05020102010507070707" pitchFamily="18" charset="2"/>
              <a:buChar char=""/>
            </a:pPr>
            <a:r>
              <a:rPr lang="en-US" sz="3400" dirty="0">
                <a:solidFill>
                  <a:schemeClr val="bg1"/>
                </a:solidFill>
              </a:rPr>
              <a:t>Experientially, sin makes us “unclean” in a sense.</a:t>
            </a:r>
          </a:p>
          <a:p>
            <a:pPr marL="457200" indent="-457200">
              <a:spcBef>
                <a:spcPts val="1800"/>
              </a:spcBef>
              <a:buFont typeface="Wingdings 2" panose="05020102010507070707" pitchFamily="18" charset="2"/>
              <a:buChar char=""/>
            </a:pPr>
            <a:r>
              <a:rPr lang="en-US" sz="3400" dirty="0">
                <a:solidFill>
                  <a:schemeClr val="bg1"/>
                </a:solidFill>
              </a:rPr>
              <a:t>If we repentantly confess our sin, God “cleanses” us and restores our relationship with him.</a:t>
            </a:r>
          </a:p>
          <a:p>
            <a:pPr>
              <a:spcBef>
                <a:spcPts val="1800"/>
              </a:spcBef>
            </a:pPr>
            <a:r>
              <a:rPr lang="en-US" sz="3400" dirty="0">
                <a:solidFill>
                  <a:srgbClr val="FFFF00"/>
                </a:solidFill>
              </a:rPr>
              <a:t>1 John 1.9 NET:  But if we confess our sins, he is </a:t>
            </a:r>
          </a:p>
          <a:p>
            <a:r>
              <a:rPr lang="en-US" sz="3400" dirty="0">
                <a:solidFill>
                  <a:srgbClr val="FFFF00"/>
                </a:solidFill>
              </a:rPr>
              <a:t>faithful and righteous, forgiving us our sins and </a:t>
            </a:r>
          </a:p>
          <a:p>
            <a:r>
              <a:rPr lang="en-US" sz="3400" dirty="0">
                <a:solidFill>
                  <a:srgbClr val="FFFF00"/>
                </a:solidFill>
              </a:rPr>
              <a:t>cleansing us from all unrighteousness.</a:t>
            </a:r>
          </a:p>
        </p:txBody>
      </p:sp>
    </p:spTree>
    <p:extLst>
      <p:ext uri="{BB962C8B-B14F-4D97-AF65-F5344CB8AC3E}">
        <p14:creationId xmlns:p14="http://schemas.microsoft.com/office/powerpoint/2010/main" val="246510708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7481" t="17225" r="13183" b="46027"/>
          <a:stretch/>
        </p:blipFill>
        <p:spPr>
          <a:xfrm>
            <a:off x="-1" y="2011680"/>
            <a:ext cx="12191999" cy="4846320"/>
          </a:xfrm>
          <a:prstGeom prst="rect">
            <a:avLst/>
          </a:prstGeom>
        </p:spPr>
      </p:pic>
      <p:sp>
        <p:nvSpPr>
          <p:cNvPr id="5" name="TextBox 4"/>
          <p:cNvSpPr txBox="1"/>
          <p:nvPr/>
        </p:nvSpPr>
        <p:spPr>
          <a:xfrm>
            <a:off x="-2" y="0"/>
            <a:ext cx="12192000" cy="3754874"/>
          </a:xfrm>
          <a:prstGeom prst="rect">
            <a:avLst/>
          </a:prstGeom>
          <a:noFill/>
        </p:spPr>
        <p:txBody>
          <a:bodyPr wrap="square" rtlCol="0">
            <a:spAutoFit/>
          </a:bodyPr>
          <a:lstStyle/>
          <a:p>
            <a:endParaRPr lang="en-US" sz="1400" dirty="0">
              <a:solidFill>
                <a:schemeClr val="bg1"/>
              </a:solidFill>
            </a:endParaRPr>
          </a:p>
          <a:p>
            <a:r>
              <a:rPr lang="en-US" sz="3200" dirty="0">
                <a:solidFill>
                  <a:schemeClr val="bg1"/>
                </a:solidFill>
              </a:rPr>
              <a:t>Haggai 2.14 NET:  Then Haggai responded, “‘The people of this nation are unclean in my sight,’ decrees the LORD. ‘And so is all their effort; everything they offer is also unclean.’”  </a:t>
            </a:r>
          </a:p>
          <a:p>
            <a:endParaRPr lang="en-US" sz="3200" dirty="0"/>
          </a:p>
          <a:p>
            <a:r>
              <a:rPr lang="en-US" sz="3200" dirty="0">
                <a:solidFill>
                  <a:srgbClr val="FFFF00"/>
                </a:solidFill>
              </a:rPr>
              <a:t>Zechariah 1.3 NIV:  “This is what the LORD Almighty says: ‘Return to me,’ declares the LORD Almighty, ‘and I will return to you,’ says the LORD Almighty.”</a:t>
            </a:r>
          </a:p>
        </p:txBody>
      </p:sp>
    </p:spTree>
    <p:extLst>
      <p:ext uri="{BB962C8B-B14F-4D97-AF65-F5344CB8AC3E}">
        <p14:creationId xmlns:p14="http://schemas.microsoft.com/office/powerpoint/2010/main" val="85244762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481" t="7" r="13183" b="47995"/>
          <a:stretch/>
        </p:blipFill>
        <p:spPr>
          <a:xfrm>
            <a:off x="0" y="0"/>
            <a:ext cx="12192000" cy="6858000"/>
          </a:xfrm>
          <a:prstGeom prst="rect">
            <a:avLst/>
          </a:prstGeom>
        </p:spPr>
      </p:pic>
      <p:sp>
        <p:nvSpPr>
          <p:cNvPr id="5" name="TextBox 4"/>
          <p:cNvSpPr txBox="1"/>
          <p:nvPr/>
        </p:nvSpPr>
        <p:spPr>
          <a:xfrm>
            <a:off x="0" y="0"/>
            <a:ext cx="12192000" cy="4662815"/>
          </a:xfrm>
          <a:prstGeom prst="rect">
            <a:avLst/>
          </a:prstGeom>
          <a:noFill/>
        </p:spPr>
        <p:txBody>
          <a:bodyPr wrap="square" rtlCol="0">
            <a:spAutoFit/>
          </a:bodyPr>
          <a:lstStyle/>
          <a:p>
            <a:endParaRPr lang="en-US" sz="1400" b="1" dirty="0">
              <a:solidFill>
                <a:srgbClr val="FFFF00"/>
              </a:solidFill>
            </a:endParaRPr>
          </a:p>
          <a:p>
            <a:r>
              <a:rPr lang="en-US" sz="3400" b="1" dirty="0">
                <a:solidFill>
                  <a:srgbClr val="FFFF00"/>
                </a:solidFill>
              </a:rPr>
              <a:t>Sacrifices</a:t>
            </a:r>
          </a:p>
          <a:p>
            <a:pPr marL="457200" indent="-457200">
              <a:spcBef>
                <a:spcPts val="1800"/>
              </a:spcBef>
              <a:buFont typeface="Wingdings 2" panose="05020102010507070707" pitchFamily="18" charset="2"/>
              <a:buChar char=""/>
            </a:pPr>
            <a:r>
              <a:rPr lang="en-US" sz="3400" dirty="0">
                <a:solidFill>
                  <a:schemeClr val="bg1"/>
                </a:solidFill>
              </a:rPr>
              <a:t>Jesus’ sacrifice is good forever, so we no longer sacrifice animals to seek atonement [reconciliation].</a:t>
            </a:r>
          </a:p>
          <a:p>
            <a:pPr marL="457200" indent="-457200">
              <a:spcBef>
                <a:spcPts val="1800"/>
              </a:spcBef>
              <a:buFont typeface="Wingdings 2" panose="05020102010507070707" pitchFamily="18" charset="2"/>
              <a:buChar char=""/>
            </a:pPr>
            <a:r>
              <a:rPr lang="en-US" sz="3400" dirty="0">
                <a:solidFill>
                  <a:schemeClr val="bg1"/>
                </a:solidFill>
              </a:rPr>
              <a:t>The Bible encourages us to sacrifice for God in other ways in our lives for other reasons.</a:t>
            </a:r>
          </a:p>
          <a:p>
            <a:pPr marL="457200" indent="-457200">
              <a:spcBef>
                <a:spcPts val="1800"/>
              </a:spcBef>
              <a:buFont typeface="Wingdings 2" panose="05020102010507070707" pitchFamily="18" charset="2"/>
              <a:buChar char=""/>
            </a:pPr>
            <a:r>
              <a:rPr lang="en-US" sz="3400" dirty="0">
                <a:solidFill>
                  <a:schemeClr val="bg1"/>
                </a:solidFill>
              </a:rPr>
              <a:t>Without the atonement of Jesus, all these sacrifices would be rejected by God. </a:t>
            </a:r>
          </a:p>
        </p:txBody>
      </p:sp>
    </p:spTree>
    <p:extLst>
      <p:ext uri="{BB962C8B-B14F-4D97-AF65-F5344CB8AC3E}">
        <p14:creationId xmlns:p14="http://schemas.microsoft.com/office/powerpoint/2010/main" val="400117637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3A19E-CE53-4E44-9E7C-11DFD10579B5}"/>
              </a:ext>
            </a:extLst>
          </p:cNvPr>
          <p:cNvPicPr>
            <a:picLocks noChangeAspect="1"/>
          </p:cNvPicPr>
          <p:nvPr/>
        </p:nvPicPr>
        <p:blipFill rotWithShape="1">
          <a:blip r:embed="rId2"/>
          <a:srcRect l="17481" t="7" r="13183" b="47995"/>
          <a:stretch/>
        </p:blipFill>
        <p:spPr>
          <a:xfrm>
            <a:off x="0" y="0"/>
            <a:ext cx="12192000" cy="6858000"/>
          </a:xfrm>
          <a:prstGeom prst="rect">
            <a:avLst/>
          </a:prstGeom>
        </p:spPr>
      </p:pic>
      <p:sp>
        <p:nvSpPr>
          <p:cNvPr id="5" name="TextBox 4"/>
          <p:cNvSpPr txBox="1"/>
          <p:nvPr/>
        </p:nvSpPr>
        <p:spPr>
          <a:xfrm>
            <a:off x="0" y="1"/>
            <a:ext cx="12192000" cy="397031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2.15-17 NET: “‘Now therefore reflect carefully on the recent past, before one stone was laid on another in the LORD’s temple.  From that time when one came expecting a heap of twenty measures, there were only ten; when one came to the wine vat to draw out fifty measures from it, there were only twenty.  I struck all the products of your labor with blight, disease, and hail, and yet you brought nothing to me,’ says the LORD.’”</a:t>
            </a:r>
          </a:p>
        </p:txBody>
      </p:sp>
    </p:spTree>
    <p:extLst>
      <p:ext uri="{BB962C8B-B14F-4D97-AF65-F5344CB8AC3E}">
        <p14:creationId xmlns:p14="http://schemas.microsoft.com/office/powerpoint/2010/main" val="44538304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24014-FACB-49D1-B89D-7F9BBF75F7B9}"/>
              </a:ext>
            </a:extLst>
          </p:cNvPr>
          <p:cNvPicPr>
            <a:picLocks noChangeAspect="1"/>
          </p:cNvPicPr>
          <p:nvPr/>
        </p:nvPicPr>
        <p:blipFill rotWithShape="1">
          <a:blip r:embed="rId2"/>
          <a:srcRect l="17481" t="7" r="13183" b="47995"/>
          <a:stretch/>
        </p:blipFill>
        <p:spPr>
          <a:xfrm>
            <a:off x="0" y="0"/>
            <a:ext cx="12192000" cy="6858000"/>
          </a:xfrm>
          <a:prstGeom prst="rect">
            <a:avLst/>
          </a:prstGeom>
        </p:spPr>
      </p:pic>
      <p:sp>
        <p:nvSpPr>
          <p:cNvPr id="5" name="TextBox 4"/>
          <p:cNvSpPr txBox="1"/>
          <p:nvPr/>
        </p:nvSpPr>
        <p:spPr>
          <a:xfrm>
            <a:off x="0" y="0"/>
            <a:ext cx="12192000" cy="344709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2.18-19 NET:  “‘‘Think carefully about the past: from today, the twenty-fourth day of the ninth month, to the day work on the temple of the LORD was resumed, think about it.  The seed is still in the storehouse, isn’t it? And the vine, fig tree, pomegranate, and olive tree have not produced. Nevertheless, from today on I will bless you.’”</a:t>
            </a:r>
          </a:p>
        </p:txBody>
      </p:sp>
    </p:spTree>
    <p:extLst>
      <p:ext uri="{BB962C8B-B14F-4D97-AF65-F5344CB8AC3E}">
        <p14:creationId xmlns:p14="http://schemas.microsoft.com/office/powerpoint/2010/main" val="102114863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F4297D-7428-46FB-B9EB-502DF752E23D}"/>
              </a:ext>
            </a:extLst>
          </p:cNvPr>
          <p:cNvPicPr>
            <a:picLocks noChangeAspect="1"/>
          </p:cNvPicPr>
          <p:nvPr/>
        </p:nvPicPr>
        <p:blipFill rotWithShape="1">
          <a:blip r:embed="rId2"/>
          <a:srcRect l="17481" t="7" r="13183" b="47995"/>
          <a:stretch/>
        </p:blipFill>
        <p:spPr>
          <a:xfrm>
            <a:off x="0" y="0"/>
            <a:ext cx="12192000" cy="6858000"/>
          </a:xfrm>
          <a:prstGeom prst="rect">
            <a:avLst/>
          </a:prstGeom>
        </p:spPr>
      </p:pic>
      <p:sp>
        <p:nvSpPr>
          <p:cNvPr id="5" name="TextBox 4"/>
          <p:cNvSpPr txBox="1"/>
          <p:nvPr/>
        </p:nvSpPr>
        <p:spPr>
          <a:xfrm>
            <a:off x="-1" y="1"/>
            <a:ext cx="12192001" cy="3539430"/>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1.13 NET:  “I am with you!” decrees the LORD.</a:t>
            </a:r>
          </a:p>
          <a:p>
            <a:pPr>
              <a:spcBef>
                <a:spcPts val="2400"/>
              </a:spcBef>
            </a:pPr>
            <a:r>
              <a:rPr lang="en-US" sz="3400" dirty="0">
                <a:solidFill>
                  <a:schemeClr val="bg1"/>
                </a:solidFill>
              </a:rPr>
              <a:t>Haggai 2.9 NET:  The future splendor of this temple will be greater than that of former times…  And in this place I will give peace,” decrees the LORD of Heaven’s Armies.</a:t>
            </a:r>
          </a:p>
          <a:p>
            <a:pPr>
              <a:spcBef>
                <a:spcPts val="2400"/>
              </a:spcBef>
            </a:pPr>
            <a:r>
              <a:rPr lang="en-US" sz="3400" dirty="0">
                <a:solidFill>
                  <a:srgbClr val="FFFF00"/>
                </a:solidFill>
              </a:rPr>
              <a:t>Haggai 2.19 NET:  “… from today on I will bless you.”</a:t>
            </a:r>
          </a:p>
        </p:txBody>
      </p:sp>
    </p:spTree>
    <p:extLst>
      <p:ext uri="{BB962C8B-B14F-4D97-AF65-F5344CB8AC3E}">
        <p14:creationId xmlns:p14="http://schemas.microsoft.com/office/powerpoint/2010/main" val="357828356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12192000" cy="5170646"/>
          </a:xfrm>
          <a:prstGeom prst="rect">
            <a:avLst/>
          </a:prstGeom>
          <a:noFill/>
        </p:spPr>
        <p:txBody>
          <a:bodyPr wrap="square" rtlCol="0">
            <a:spAutoFit/>
          </a:bodyPr>
          <a:lstStyle/>
          <a:p>
            <a:endParaRPr lang="en-US" sz="1400" b="1" dirty="0">
              <a:solidFill>
                <a:srgbClr val="FFFF00"/>
              </a:solidFill>
            </a:endParaRPr>
          </a:p>
          <a:p>
            <a:r>
              <a:rPr lang="en-US" sz="3400" b="1" dirty="0">
                <a:solidFill>
                  <a:srgbClr val="FFFF00"/>
                </a:solidFill>
              </a:rPr>
              <a:t>Consequences of sin for Christians</a:t>
            </a:r>
          </a:p>
          <a:p>
            <a:pPr>
              <a:spcBef>
                <a:spcPts val="1200"/>
              </a:spcBef>
            </a:pPr>
            <a:r>
              <a:rPr lang="en-US" sz="3400" dirty="0">
                <a:solidFill>
                  <a:schemeClr val="bg1"/>
                </a:solidFill>
              </a:rPr>
              <a:t>discipline from God  /  human consequences  /  deception of the mind  /  hardening of the heart  /  spiritual bondage to sin	  /  physical illness  /  loss of heavenly treasure  /  negative effects on others  /  disrupted intimacy with God  /  loss of empowerment  /  disrupted transformation  /  weaker faith  /  weaker experience of the fruit of the Spirit  /  inability to inspire others  /  loss of enlightenment…</a:t>
            </a:r>
          </a:p>
          <a:p>
            <a:endParaRPr lang="en-US" sz="3400" dirty="0"/>
          </a:p>
          <a:p>
            <a:r>
              <a:rPr lang="en-US" sz="3400" b="1" dirty="0">
                <a:solidFill>
                  <a:srgbClr val="FFFF00"/>
                </a:solidFill>
              </a:rPr>
              <a:t>Walk with God for maximum blessing!</a:t>
            </a:r>
          </a:p>
        </p:txBody>
      </p:sp>
    </p:spTree>
    <p:extLst>
      <p:ext uri="{BB962C8B-B14F-4D97-AF65-F5344CB8AC3E}">
        <p14:creationId xmlns:p14="http://schemas.microsoft.com/office/powerpoint/2010/main" val="163914824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3999" y="750627"/>
            <a:ext cx="10215419" cy="615553"/>
          </a:xfrm>
          <a:prstGeom prst="rect">
            <a:avLst/>
          </a:prstGeom>
          <a:noFill/>
        </p:spPr>
        <p:txBody>
          <a:bodyPr wrap="square" rtlCol="0">
            <a:spAutoFit/>
          </a:bodyPr>
          <a:lstStyle/>
          <a:p>
            <a:r>
              <a:rPr lang="en-US" sz="3400" dirty="0">
                <a:solidFill>
                  <a:schemeClr val="bg1"/>
                </a:solidFill>
              </a:rPr>
              <a:t>first return</a:t>
            </a:r>
            <a:r>
              <a:rPr lang="en-US" sz="3400" dirty="0"/>
              <a:t>												</a:t>
            </a:r>
            <a:r>
              <a:rPr lang="en-US" sz="3400" dirty="0">
                <a:solidFill>
                  <a:schemeClr val="bg1"/>
                </a:solidFill>
              </a:rPr>
              <a:t>second return</a:t>
            </a:r>
          </a:p>
        </p:txBody>
      </p:sp>
      <p:cxnSp>
        <p:nvCxnSpPr>
          <p:cNvPr id="3" name="Straight Arrow Connector 2"/>
          <p:cNvCxnSpPr>
            <a:cxnSpLocks/>
          </p:cNvCxnSpPr>
          <p:nvPr/>
        </p:nvCxnSpPr>
        <p:spPr>
          <a:xfrm>
            <a:off x="267855" y="653014"/>
            <a:ext cx="11545454" cy="0"/>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19533" y="1"/>
            <a:ext cx="1336099" cy="615553"/>
          </a:xfrm>
          <a:prstGeom prst="rect">
            <a:avLst/>
          </a:prstGeom>
          <a:noFill/>
        </p:spPr>
        <p:txBody>
          <a:bodyPr vert="horz" wrap="square" rtlCol="0">
            <a:spAutoFit/>
          </a:bodyPr>
          <a:lstStyle/>
          <a:p>
            <a:r>
              <a:rPr lang="en-US" sz="3400" dirty="0">
                <a:solidFill>
                  <a:schemeClr val="bg1"/>
                </a:solidFill>
              </a:rPr>
              <a:t>538BC</a:t>
            </a:r>
          </a:p>
        </p:txBody>
      </p:sp>
      <p:sp>
        <p:nvSpPr>
          <p:cNvPr id="8" name="TextBox 7"/>
          <p:cNvSpPr txBox="1"/>
          <p:nvPr/>
        </p:nvSpPr>
        <p:spPr>
          <a:xfrm>
            <a:off x="9098508" y="68240"/>
            <a:ext cx="1361771" cy="615553"/>
          </a:xfrm>
          <a:prstGeom prst="rect">
            <a:avLst/>
          </a:prstGeom>
          <a:noFill/>
        </p:spPr>
        <p:txBody>
          <a:bodyPr vert="horz" wrap="square" rtlCol="0">
            <a:spAutoFit/>
          </a:bodyPr>
          <a:lstStyle/>
          <a:p>
            <a:r>
              <a:rPr lang="en-US" sz="3400" dirty="0">
                <a:solidFill>
                  <a:schemeClr val="bg1"/>
                </a:solidFill>
              </a:rPr>
              <a:t>457BC</a:t>
            </a:r>
          </a:p>
        </p:txBody>
      </p:sp>
      <p:cxnSp>
        <p:nvCxnSpPr>
          <p:cNvPr id="17" name="Straight Connector 16"/>
          <p:cNvCxnSpPr/>
          <p:nvPr/>
        </p:nvCxnSpPr>
        <p:spPr>
          <a:xfrm>
            <a:off x="1769660" y="510204"/>
            <a:ext cx="0" cy="28660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78956" y="505163"/>
            <a:ext cx="0" cy="28660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37570" y="509713"/>
            <a:ext cx="0" cy="28660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V="1">
            <a:off x="5734466" y="844625"/>
            <a:ext cx="0" cy="93799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52515" y="19434"/>
            <a:ext cx="1336089" cy="615553"/>
          </a:xfrm>
          <a:prstGeom prst="rect">
            <a:avLst/>
          </a:prstGeom>
          <a:noFill/>
        </p:spPr>
        <p:txBody>
          <a:bodyPr vert="horz" wrap="square" rtlCol="0">
            <a:spAutoFit/>
          </a:bodyPr>
          <a:lstStyle/>
          <a:p>
            <a:r>
              <a:rPr lang="en-US" sz="3400" dirty="0">
                <a:solidFill>
                  <a:srgbClr val="FFFF00"/>
                </a:solidFill>
              </a:rPr>
              <a:t>520BC</a:t>
            </a:r>
          </a:p>
        </p:txBody>
      </p:sp>
      <p:sp>
        <p:nvSpPr>
          <p:cNvPr id="2" name="Rectangle 1"/>
          <p:cNvSpPr/>
          <p:nvPr/>
        </p:nvSpPr>
        <p:spPr>
          <a:xfrm>
            <a:off x="267854" y="1987452"/>
            <a:ext cx="11545453" cy="36005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FFF00"/>
                </a:solidFill>
              </a:rPr>
              <a:t>Aug 29:	Haggai’s first prophecy about priorities [1.1-12]</a:t>
            </a:r>
          </a:p>
          <a:p>
            <a:r>
              <a:rPr lang="en-US" sz="3200" dirty="0">
                <a:solidFill>
                  <a:srgbClr val="FFFF00"/>
                </a:solidFill>
              </a:rPr>
              <a:t>Sep 21: 	Haggai shared God’s encouragement [1.13-15]</a:t>
            </a:r>
          </a:p>
          <a:p>
            <a:endParaRPr lang="en-US" sz="3200" dirty="0">
              <a:solidFill>
                <a:srgbClr val="FFFF00"/>
              </a:solidFill>
            </a:endParaRPr>
          </a:p>
          <a:p>
            <a:r>
              <a:rPr lang="en-US" sz="3200" dirty="0">
                <a:solidFill>
                  <a:srgbClr val="FFFF00"/>
                </a:solidFill>
              </a:rPr>
              <a:t>Oct 17:	Haggai’s prophesy about the end times [2.1-9]</a:t>
            </a:r>
          </a:p>
          <a:p>
            <a:r>
              <a:rPr lang="en-US" sz="3200" dirty="0">
                <a:solidFill>
                  <a:srgbClr val="FFFF00"/>
                </a:solidFill>
              </a:rPr>
              <a:t>Nov ?: 	Zechariah started to prophesy</a:t>
            </a:r>
          </a:p>
          <a:p>
            <a:endParaRPr lang="en-US" sz="3200" dirty="0">
              <a:solidFill>
                <a:srgbClr val="FFFF00"/>
              </a:solidFill>
            </a:endParaRPr>
          </a:p>
          <a:p>
            <a:r>
              <a:rPr lang="en-US" sz="3200" dirty="0">
                <a:solidFill>
                  <a:srgbClr val="FFFF00"/>
                </a:solidFill>
              </a:rPr>
              <a:t>Dec 18:	Haggai’s last two prophecies [2.10-19; 20-23]</a:t>
            </a:r>
          </a:p>
        </p:txBody>
      </p:sp>
      <p:cxnSp>
        <p:nvCxnSpPr>
          <p:cNvPr id="14" name="Straight Connector 13">
            <a:extLst>
              <a:ext uri="{FF2B5EF4-FFF2-40B4-BE49-F238E27FC236}">
                <a16:creationId xmlns:a16="http://schemas.microsoft.com/office/drawing/2014/main" id="{A3854390-6FF7-4971-8819-4DF2168181AA}"/>
              </a:ext>
            </a:extLst>
          </p:cNvPr>
          <p:cNvCxnSpPr/>
          <p:nvPr/>
        </p:nvCxnSpPr>
        <p:spPr>
          <a:xfrm>
            <a:off x="267855" y="1793984"/>
            <a:ext cx="1154545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90770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1016"/>
            <a:ext cx="7324436" cy="6063198"/>
          </a:xfrm>
          <a:prstGeom prst="rect">
            <a:avLst/>
          </a:prstGeom>
          <a:noFill/>
        </p:spPr>
        <p:txBody>
          <a:bodyPr wrap="square" rtlCol="0">
            <a:spAutoFit/>
          </a:bodyPr>
          <a:lstStyle/>
          <a:p>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Haggai 2.10-12 NET:  On the twenty-fourth day of the ninth month of Darius’ second year, the LORD’s message came to the prophet Haggai: “This is what the </a:t>
            </a:r>
            <a:r>
              <a:rPr lang="en-US" sz="3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LORD of Heaven’s Armies </a:t>
            </a:r>
            <a:r>
              <a:rPr lang="en-US" sz="3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has said, ‘Ask the priests about </a:t>
            </a:r>
            <a:r>
              <a:rPr lang="en-US" sz="3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the law</a:t>
            </a:r>
            <a:r>
              <a:rPr lang="en-US" sz="3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If someone carries holy meat in a fold of his garment and that fold touches bread, a boiled dish, wine, olive oil, or any other food, will that item become holy?’”  The priests answered, “It will not.”</a:t>
            </a:r>
            <a:endParaRPr lang="en-US" sz="3400" dirty="0">
              <a:solidFill>
                <a:schemeClr val="bg1"/>
              </a:solidFill>
            </a:endParaRPr>
          </a:p>
        </p:txBody>
      </p:sp>
      <p:sp>
        <p:nvSpPr>
          <p:cNvPr id="6" name="Rounded Rectangle 5"/>
          <p:cNvSpPr/>
          <p:nvPr/>
        </p:nvSpPr>
        <p:spPr>
          <a:xfrm>
            <a:off x="0" y="2348785"/>
            <a:ext cx="4682836" cy="51582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08894" y="970409"/>
            <a:ext cx="4026089" cy="2800767"/>
          </a:xfrm>
          <a:prstGeom prst="rect">
            <a:avLst/>
          </a:prstGeom>
          <a:noFill/>
        </p:spPr>
        <p:txBody>
          <a:bodyPr wrap="square" rtlCol="0">
            <a:spAutoFit/>
          </a:bodyPr>
          <a:lstStyle/>
          <a:p>
            <a:pPr algn="r"/>
            <a:r>
              <a:rPr lang="he-IL" sz="4000" dirty="0">
                <a:solidFill>
                  <a:srgbClr val="FFFF00"/>
                </a:solidFill>
                <a:latin typeface="Times New Roman" panose="02020603050405020304" pitchFamily="18" charset="0"/>
                <a:cs typeface="Times New Roman" panose="02020603050405020304" pitchFamily="18" charset="0"/>
              </a:rPr>
              <a:t>יְהוָ֥ה צְבָא֖וֹת</a:t>
            </a:r>
            <a:r>
              <a:rPr lang="en-US" sz="4000" dirty="0">
                <a:solidFill>
                  <a:srgbClr val="FFFF00"/>
                </a:solidFill>
              </a:rPr>
              <a:t> </a:t>
            </a:r>
          </a:p>
          <a:p>
            <a:pPr algn="r"/>
            <a:r>
              <a:rPr lang="en-US" sz="3400" i="1" dirty="0">
                <a:solidFill>
                  <a:srgbClr val="FFFF00"/>
                </a:solidFill>
              </a:rPr>
              <a:t>=</a:t>
            </a:r>
            <a:r>
              <a:rPr lang="en-US" sz="3400" dirty="0">
                <a:solidFill>
                  <a:srgbClr val="FFFF00"/>
                </a:solidFill>
              </a:rPr>
              <a:t> </a:t>
            </a:r>
            <a:r>
              <a:rPr lang="en-US" sz="3400" i="1" dirty="0">
                <a:solidFill>
                  <a:srgbClr val="FFFF00"/>
                </a:solidFill>
              </a:rPr>
              <a:t>the LORD of hosts </a:t>
            </a:r>
          </a:p>
          <a:p>
            <a:pPr algn="r"/>
            <a:r>
              <a:rPr lang="en-US" sz="3400" i="1" dirty="0">
                <a:solidFill>
                  <a:srgbClr val="FFFF00"/>
                </a:solidFill>
              </a:rPr>
              <a:t>= the LORD Almighty</a:t>
            </a:r>
            <a:r>
              <a:rPr lang="en-US" sz="3400" i="1" dirty="0"/>
              <a:t> </a:t>
            </a:r>
          </a:p>
          <a:p>
            <a:r>
              <a:rPr lang="en-US" sz="3400" i="1" dirty="0"/>
              <a:t> </a:t>
            </a:r>
          </a:p>
          <a:p>
            <a:pPr algn="r"/>
            <a:r>
              <a:rPr lang="en-US" sz="3400" i="1" dirty="0">
                <a:solidFill>
                  <a:srgbClr val="FFFF00"/>
                </a:solidFill>
              </a:rPr>
              <a:t>which law?</a:t>
            </a:r>
          </a:p>
        </p:txBody>
      </p:sp>
      <p:sp>
        <p:nvSpPr>
          <p:cNvPr id="9" name="Rounded Rectangle 8"/>
          <p:cNvSpPr/>
          <p:nvPr/>
        </p:nvSpPr>
        <p:spPr>
          <a:xfrm>
            <a:off x="3112653" y="2913172"/>
            <a:ext cx="1493951" cy="51582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3502C3A4-1B82-4E02-87DD-4F3F015B1537}"/>
              </a:ext>
            </a:extLst>
          </p:cNvPr>
          <p:cNvCxnSpPr>
            <a:cxnSpLocks/>
          </p:cNvCxnSpPr>
          <p:nvPr/>
        </p:nvCxnSpPr>
        <p:spPr>
          <a:xfrm>
            <a:off x="4606604" y="2348785"/>
            <a:ext cx="37338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8C96B09-A13F-4E22-84DD-0FB95E02E109}"/>
              </a:ext>
            </a:extLst>
          </p:cNvPr>
          <p:cNvCxnSpPr>
            <a:cxnSpLocks/>
          </p:cNvCxnSpPr>
          <p:nvPr/>
        </p:nvCxnSpPr>
        <p:spPr>
          <a:xfrm>
            <a:off x="4606604" y="3360166"/>
            <a:ext cx="530401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7474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2923877"/>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2.11-12 NET: “This is what the LORD of Heaven’s Armies has said, ‘Ask the priests about the law.  If someone carries holy meat in a fold of his garment and that fold touches bread, a boiled dish, wine, olive oil, or any other food, will that item become holy?’”  The priests answered, “It will not.”</a:t>
            </a:r>
          </a:p>
        </p:txBody>
      </p:sp>
      <p:sp>
        <p:nvSpPr>
          <p:cNvPr id="8" name="TextBox 7"/>
          <p:cNvSpPr txBox="1"/>
          <p:nvPr/>
        </p:nvSpPr>
        <p:spPr>
          <a:xfrm>
            <a:off x="0" y="3224002"/>
            <a:ext cx="12192000" cy="1661993"/>
          </a:xfrm>
          <a:prstGeom prst="rect">
            <a:avLst/>
          </a:prstGeom>
          <a:noFill/>
        </p:spPr>
        <p:txBody>
          <a:bodyPr wrap="square" rtlCol="0">
            <a:spAutoFit/>
          </a:bodyPr>
          <a:lstStyle/>
          <a:p>
            <a:r>
              <a:rPr lang="en-US" sz="3400" i="1" dirty="0">
                <a:solidFill>
                  <a:srgbClr val="FFFF00"/>
                </a:solidFill>
              </a:rPr>
              <a:t>Leviticus 2.25-27 suggested that consecrated meat was holy and the garment which carried it would become holy, but it said nothing about things touching the garment becoming holy.</a:t>
            </a:r>
          </a:p>
        </p:txBody>
      </p:sp>
    </p:spTree>
    <p:extLst>
      <p:ext uri="{BB962C8B-B14F-4D97-AF65-F5344CB8AC3E}">
        <p14:creationId xmlns:p14="http://schemas.microsoft.com/office/powerpoint/2010/main" val="110270911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12192000" cy="449353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2.13 NET:  Then Haggai asked, “If a person who is ritually unclean because of touching a dead body comes in contact with one of these items, will it become unclean?”  The priests answered, “It will be unclean.”</a:t>
            </a:r>
          </a:p>
          <a:p>
            <a:endParaRPr lang="en-US" sz="3400" dirty="0">
              <a:solidFill>
                <a:schemeClr val="bg1"/>
              </a:solidFill>
            </a:endParaRPr>
          </a:p>
          <a:p>
            <a:r>
              <a:rPr lang="en-US" sz="3400" i="1" dirty="0">
                <a:solidFill>
                  <a:srgbClr val="FFFF00"/>
                </a:solidFill>
              </a:rPr>
              <a:t>Numbers 19.22 NIV:  Anything that an unclean person touches becomes unclean, and anyone who touches it becomes unclean till evening. </a:t>
            </a:r>
          </a:p>
        </p:txBody>
      </p:sp>
    </p:spTree>
    <p:extLst>
      <p:ext uri="{BB962C8B-B14F-4D97-AF65-F5344CB8AC3E}">
        <p14:creationId xmlns:p14="http://schemas.microsoft.com/office/powerpoint/2010/main" val="265656260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12192000" cy="6032421"/>
          </a:xfrm>
          <a:prstGeom prst="rect">
            <a:avLst/>
          </a:prstGeom>
          <a:noFill/>
        </p:spPr>
        <p:txBody>
          <a:bodyPr wrap="square" rtlCol="0">
            <a:spAutoFit/>
          </a:bodyPr>
          <a:lstStyle/>
          <a:p>
            <a:endParaRPr lang="en-US" sz="1400" b="1" dirty="0">
              <a:solidFill>
                <a:srgbClr val="FFFF00"/>
              </a:solidFill>
            </a:endParaRPr>
          </a:p>
          <a:p>
            <a:r>
              <a:rPr lang="en-US" sz="3400" b="1" dirty="0">
                <a:solidFill>
                  <a:srgbClr val="FFFF00"/>
                </a:solidFill>
              </a:rPr>
              <a:t>Clean and Unclean</a:t>
            </a:r>
          </a:p>
          <a:p>
            <a:pPr marL="457200" indent="-457200">
              <a:spcBef>
                <a:spcPts val="2400"/>
              </a:spcBef>
              <a:buFont typeface="Wingdings 2" panose="05020102010507070707" pitchFamily="18" charset="2"/>
              <a:buChar char=""/>
            </a:pPr>
            <a:r>
              <a:rPr lang="en-US" sz="3400" dirty="0">
                <a:solidFill>
                  <a:schemeClr val="bg1"/>
                </a:solidFill>
              </a:rPr>
              <a:t>All things are tainted in the fallen world.</a:t>
            </a:r>
          </a:p>
          <a:p>
            <a:pPr marL="457200" indent="-457200">
              <a:spcBef>
                <a:spcPts val="2400"/>
              </a:spcBef>
              <a:buFont typeface="Wingdings 2" panose="05020102010507070707" pitchFamily="18" charset="2"/>
              <a:buChar char=""/>
            </a:pPr>
            <a:r>
              <a:rPr lang="en-US" sz="3400" dirty="0">
                <a:solidFill>
                  <a:schemeClr val="bg1"/>
                </a:solidFill>
              </a:rPr>
              <a:t>Some of them God calls clean, some unclean.</a:t>
            </a:r>
          </a:p>
          <a:p>
            <a:pPr marL="457200" indent="-457200">
              <a:spcBef>
                <a:spcPts val="2400"/>
              </a:spcBef>
              <a:buFont typeface="Wingdings 2" panose="05020102010507070707" pitchFamily="18" charset="2"/>
              <a:buChar char=""/>
            </a:pPr>
            <a:r>
              <a:rPr lang="en-US" sz="3400" dirty="0">
                <a:solidFill>
                  <a:schemeClr val="bg1"/>
                </a:solidFill>
              </a:rPr>
              <a:t>What was clean could be consecrated [set aside] for God.</a:t>
            </a:r>
          </a:p>
          <a:p>
            <a:pPr marL="457200" indent="-457200">
              <a:spcBef>
                <a:spcPts val="2400"/>
              </a:spcBef>
              <a:buFont typeface="Wingdings 2" panose="05020102010507070707" pitchFamily="18" charset="2"/>
              <a:buChar char=""/>
            </a:pPr>
            <a:r>
              <a:rPr lang="en-US" sz="3400" dirty="0">
                <a:solidFill>
                  <a:schemeClr val="bg1"/>
                </a:solidFill>
              </a:rPr>
              <a:t>What was consecrated could be declared holy.</a:t>
            </a:r>
          </a:p>
          <a:p>
            <a:pPr marL="457200" indent="-457200">
              <a:spcBef>
                <a:spcPts val="2400"/>
              </a:spcBef>
              <a:buFont typeface="Wingdings 2" panose="05020102010507070707" pitchFamily="18" charset="2"/>
              <a:buChar char=""/>
            </a:pPr>
            <a:r>
              <a:rPr lang="en-US" sz="3400" dirty="0">
                <a:solidFill>
                  <a:schemeClr val="bg1"/>
                </a:solidFill>
              </a:rPr>
              <a:t>If a normally clean thing/person became unclean, there was a ceremony for restoring cleanness, thus making the thing/person eligible for consecration again.</a:t>
            </a:r>
          </a:p>
        </p:txBody>
      </p:sp>
    </p:spTree>
    <p:extLst>
      <p:ext uri="{BB962C8B-B14F-4D97-AF65-F5344CB8AC3E}">
        <p14:creationId xmlns:p14="http://schemas.microsoft.com/office/powerpoint/2010/main" val="209541617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627C43-3610-4EE2-86C5-E8C05496F310}"/>
              </a:ext>
            </a:extLst>
          </p:cNvPr>
          <p:cNvPicPr>
            <a:picLocks noChangeAspect="1"/>
          </p:cNvPicPr>
          <p:nvPr/>
        </p:nvPicPr>
        <p:blipFill rotWithShape="1">
          <a:blip r:embed="rId2"/>
          <a:srcRect l="67407" t="17331" r="13354" b="30665"/>
          <a:stretch/>
        </p:blipFill>
        <p:spPr>
          <a:xfrm>
            <a:off x="8808720" y="0"/>
            <a:ext cx="3383280" cy="6858000"/>
          </a:xfrm>
          <a:prstGeom prst="rect">
            <a:avLst/>
          </a:prstGeom>
        </p:spPr>
      </p:pic>
      <p:sp>
        <p:nvSpPr>
          <p:cNvPr id="5" name="TextBox 4"/>
          <p:cNvSpPr txBox="1"/>
          <p:nvPr/>
        </p:nvSpPr>
        <p:spPr>
          <a:xfrm>
            <a:off x="0" y="0"/>
            <a:ext cx="9144000" cy="6647974"/>
          </a:xfrm>
          <a:prstGeom prst="rect">
            <a:avLst/>
          </a:prstGeom>
          <a:noFill/>
        </p:spPr>
        <p:txBody>
          <a:bodyPr wrap="square" rtlCol="0">
            <a:spAutoFit/>
          </a:bodyPr>
          <a:lstStyle/>
          <a:p>
            <a:endParaRPr lang="en-US" sz="1400" b="1" dirty="0">
              <a:solidFill>
                <a:srgbClr val="FFFF00"/>
              </a:solidFill>
            </a:endParaRPr>
          </a:p>
          <a:p>
            <a:r>
              <a:rPr lang="en-US" sz="3400" b="1" dirty="0">
                <a:solidFill>
                  <a:srgbClr val="FFFF00"/>
                </a:solidFill>
              </a:rPr>
              <a:t>Samaritans</a:t>
            </a:r>
          </a:p>
          <a:p>
            <a:pPr marL="457200" indent="-457200">
              <a:spcBef>
                <a:spcPts val="2400"/>
              </a:spcBef>
              <a:buFont typeface="Wingdings 2" panose="05020102010507070707" pitchFamily="18" charset="2"/>
              <a:buChar char=""/>
            </a:pPr>
            <a:r>
              <a:rPr lang="en-US" sz="3400" dirty="0">
                <a:solidFill>
                  <a:schemeClr val="bg1"/>
                </a:solidFill>
              </a:rPr>
              <a:t>part Hebrew part Gentile</a:t>
            </a:r>
          </a:p>
          <a:p>
            <a:pPr marL="457200" indent="-457200">
              <a:spcBef>
                <a:spcPts val="2400"/>
              </a:spcBef>
              <a:buFont typeface="Wingdings 2" panose="05020102010507070707" pitchFamily="18" charset="2"/>
              <a:buChar char=""/>
            </a:pPr>
            <a:r>
              <a:rPr lang="en-US" sz="3400" dirty="0">
                <a:solidFill>
                  <a:schemeClr val="bg1"/>
                </a:solidFill>
              </a:rPr>
              <a:t>living in the land when the exiles returned</a:t>
            </a:r>
          </a:p>
          <a:p>
            <a:pPr marL="457200" indent="-457200">
              <a:spcBef>
                <a:spcPts val="2400"/>
              </a:spcBef>
              <a:buFont typeface="Wingdings 2" panose="05020102010507070707" pitchFamily="18" charset="2"/>
              <a:buChar char=""/>
            </a:pPr>
            <a:r>
              <a:rPr lang="en-US" sz="3400" dirty="0">
                <a:solidFill>
                  <a:schemeClr val="bg1"/>
                </a:solidFill>
              </a:rPr>
              <a:t>resented Jews displacing them</a:t>
            </a:r>
          </a:p>
          <a:p>
            <a:pPr marL="457200" indent="-457200">
              <a:spcBef>
                <a:spcPts val="2400"/>
              </a:spcBef>
              <a:buFont typeface="Wingdings 2" panose="05020102010507070707" pitchFamily="18" charset="2"/>
              <a:buChar char=""/>
            </a:pPr>
            <a:r>
              <a:rPr lang="en-US" sz="3400" dirty="0">
                <a:solidFill>
                  <a:schemeClr val="bg1"/>
                </a:solidFill>
              </a:rPr>
              <a:t>worshipped Yahweh, but differently than Jews</a:t>
            </a:r>
          </a:p>
          <a:p>
            <a:pPr marL="457200" indent="-457200">
              <a:spcBef>
                <a:spcPts val="2400"/>
              </a:spcBef>
              <a:buFont typeface="Wingdings 2" panose="05020102010507070707" pitchFamily="18" charset="2"/>
              <a:buChar char=""/>
            </a:pPr>
            <a:r>
              <a:rPr lang="en-US" sz="3400" dirty="0">
                <a:solidFill>
                  <a:schemeClr val="bg1"/>
                </a:solidFill>
              </a:rPr>
              <a:t>discouraged temple building</a:t>
            </a:r>
          </a:p>
          <a:p>
            <a:pPr marL="457200" indent="-457200">
              <a:spcBef>
                <a:spcPts val="2400"/>
              </a:spcBef>
              <a:buFont typeface="Wingdings 2" panose="05020102010507070707" pitchFamily="18" charset="2"/>
              <a:buChar char=""/>
            </a:pPr>
            <a:r>
              <a:rPr lang="en-US" sz="3400" dirty="0">
                <a:solidFill>
                  <a:schemeClr val="bg1"/>
                </a:solidFill>
              </a:rPr>
              <a:t>ordered by Persians to help build the temple</a:t>
            </a:r>
          </a:p>
          <a:p>
            <a:pPr marL="457200" indent="-457200">
              <a:spcBef>
                <a:spcPts val="2400"/>
              </a:spcBef>
              <a:buFont typeface="Wingdings 2" panose="05020102010507070707" pitchFamily="18" charset="2"/>
              <a:buChar char=""/>
            </a:pPr>
            <a:r>
              <a:rPr lang="en-US" sz="3400" dirty="0">
                <a:solidFill>
                  <a:schemeClr val="bg1"/>
                </a:solidFill>
              </a:rPr>
              <a:t>not clean in God’s eyes under the Mosaic Law</a:t>
            </a:r>
          </a:p>
        </p:txBody>
      </p:sp>
    </p:spTree>
    <p:extLst>
      <p:ext uri="{BB962C8B-B14F-4D97-AF65-F5344CB8AC3E}">
        <p14:creationId xmlns:p14="http://schemas.microsoft.com/office/powerpoint/2010/main" val="10968189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6032421"/>
          </a:xfrm>
          <a:prstGeom prst="rect">
            <a:avLst/>
          </a:prstGeom>
          <a:noFill/>
        </p:spPr>
        <p:txBody>
          <a:bodyPr wrap="square" rtlCol="0">
            <a:spAutoFit/>
          </a:bodyPr>
          <a:lstStyle/>
          <a:p>
            <a:endParaRPr lang="en-US" sz="1400" b="1" dirty="0">
              <a:solidFill>
                <a:srgbClr val="FFFF00"/>
              </a:solidFill>
            </a:endParaRPr>
          </a:p>
          <a:p>
            <a:r>
              <a:rPr lang="en-US" sz="3400" b="1" dirty="0">
                <a:solidFill>
                  <a:srgbClr val="FFFF00"/>
                </a:solidFill>
              </a:rPr>
              <a:t>Implications of God’s message so far</a:t>
            </a:r>
          </a:p>
          <a:p>
            <a:pPr marL="457200" indent="-457200">
              <a:spcBef>
                <a:spcPts val="2400"/>
              </a:spcBef>
              <a:buFont typeface="Wingdings 2" panose="05020102010507070707" pitchFamily="18" charset="2"/>
              <a:buChar char=""/>
            </a:pPr>
            <a:r>
              <a:rPr lang="en-US" sz="3400" dirty="0">
                <a:solidFill>
                  <a:schemeClr val="bg1"/>
                </a:solidFill>
              </a:rPr>
              <a:t>Jews not holy just by association with holy things</a:t>
            </a:r>
          </a:p>
          <a:p>
            <a:pPr marL="457200" indent="-457200">
              <a:spcBef>
                <a:spcPts val="2400"/>
              </a:spcBef>
              <a:buFont typeface="Wingdings 2" panose="05020102010507070707" pitchFamily="18" charset="2"/>
              <a:buChar char=""/>
            </a:pPr>
            <a:r>
              <a:rPr lang="en-US" sz="3400" dirty="0">
                <a:solidFill>
                  <a:schemeClr val="bg1"/>
                </a:solidFill>
              </a:rPr>
              <a:t>Samaritans and their contributions not holy just by association with holy things</a:t>
            </a:r>
          </a:p>
          <a:p>
            <a:pPr marL="457200" indent="-457200">
              <a:spcBef>
                <a:spcPts val="2400"/>
              </a:spcBef>
              <a:buFont typeface="Wingdings 2" panose="05020102010507070707" pitchFamily="18" charset="2"/>
              <a:buChar char=""/>
            </a:pPr>
            <a:r>
              <a:rPr lang="en-US" sz="3400" dirty="0">
                <a:solidFill>
                  <a:schemeClr val="bg1"/>
                </a:solidFill>
              </a:rPr>
              <a:t>Samaritans unclean; thus contributions unclean</a:t>
            </a:r>
          </a:p>
          <a:p>
            <a:pPr marL="457200" indent="-457200">
              <a:spcBef>
                <a:spcPts val="2400"/>
              </a:spcBef>
              <a:buFont typeface="Wingdings 2" panose="05020102010507070707" pitchFamily="18" charset="2"/>
              <a:buChar char=""/>
            </a:pPr>
            <a:r>
              <a:rPr lang="en-US" sz="3400" dirty="0">
                <a:solidFill>
                  <a:schemeClr val="bg1"/>
                </a:solidFill>
              </a:rPr>
              <a:t>Samaritan contributions would make the temple itself unclean</a:t>
            </a:r>
          </a:p>
          <a:p>
            <a:pPr marL="457200" indent="-457200">
              <a:spcBef>
                <a:spcPts val="2400"/>
              </a:spcBef>
              <a:buFont typeface="Wingdings 2" panose="05020102010507070707" pitchFamily="18" charset="2"/>
              <a:buChar char=""/>
            </a:pPr>
            <a:r>
              <a:rPr lang="en-US" sz="3400" dirty="0">
                <a:solidFill>
                  <a:schemeClr val="bg1"/>
                </a:solidFill>
              </a:rPr>
              <a:t>Jews were now unclean because of their association with the Samaritans and because of their own sinful ways</a:t>
            </a:r>
          </a:p>
        </p:txBody>
      </p:sp>
    </p:spTree>
    <p:extLst>
      <p:ext uri="{BB962C8B-B14F-4D97-AF65-F5344CB8AC3E}">
        <p14:creationId xmlns:p14="http://schemas.microsoft.com/office/powerpoint/2010/main" val="99327700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6694140"/>
          </a:xfrm>
          <a:prstGeom prst="rect">
            <a:avLst/>
          </a:prstGeom>
          <a:noFill/>
        </p:spPr>
        <p:txBody>
          <a:bodyPr wrap="square" rtlCol="0">
            <a:spAutoFit/>
          </a:bodyPr>
          <a:lstStyle/>
          <a:p>
            <a:endParaRPr lang="en-US" sz="1400" b="1" dirty="0">
              <a:solidFill>
                <a:srgbClr val="FFFF00"/>
              </a:solidFill>
            </a:endParaRPr>
          </a:p>
          <a:p>
            <a:r>
              <a:rPr lang="en-US" sz="3400" b="1" dirty="0">
                <a:solidFill>
                  <a:srgbClr val="FFFF00"/>
                </a:solidFill>
              </a:rPr>
              <a:t>New Covenant Salvation Cleansing</a:t>
            </a:r>
          </a:p>
          <a:p>
            <a:pPr marL="457200" indent="-457200">
              <a:spcBef>
                <a:spcPts val="1800"/>
              </a:spcBef>
              <a:buFont typeface="Wingdings 2" panose="05020102010507070707" pitchFamily="18" charset="2"/>
              <a:buChar char=""/>
            </a:pPr>
            <a:r>
              <a:rPr lang="en-US" sz="3400" dirty="0">
                <a:solidFill>
                  <a:schemeClr val="bg1"/>
                </a:solidFill>
              </a:rPr>
              <a:t>You accept salvation as a gift of grace by believing in the identity and work of Jesus Christ to make peace with God [atone] for you.</a:t>
            </a:r>
          </a:p>
          <a:p>
            <a:pPr marL="457200" indent="-457200">
              <a:spcBef>
                <a:spcPts val="1800"/>
              </a:spcBef>
              <a:buFont typeface="Wingdings 2" panose="05020102010507070707" pitchFamily="18" charset="2"/>
              <a:buChar char=""/>
            </a:pPr>
            <a:r>
              <a:rPr lang="en-US" sz="3400" dirty="0">
                <a:solidFill>
                  <a:schemeClr val="bg1"/>
                </a:solidFill>
              </a:rPr>
              <a:t>God declares you to be righteous [justification].</a:t>
            </a:r>
          </a:p>
          <a:p>
            <a:pPr marL="457200" indent="-457200">
              <a:spcBef>
                <a:spcPts val="1800"/>
              </a:spcBef>
              <a:buFont typeface="Wingdings 2" panose="05020102010507070707" pitchFamily="18" charset="2"/>
              <a:buChar char=""/>
            </a:pPr>
            <a:r>
              <a:rPr lang="en-US" sz="3400" dirty="0">
                <a:solidFill>
                  <a:schemeClr val="bg1"/>
                </a:solidFill>
              </a:rPr>
              <a:t>God justifies by accounting to you the righteousness of Christ [imputed righteousness].</a:t>
            </a:r>
          </a:p>
          <a:p>
            <a:pPr marL="457200" indent="-457200">
              <a:spcBef>
                <a:spcPts val="1800"/>
              </a:spcBef>
              <a:buFont typeface="Wingdings 2" panose="05020102010507070707" pitchFamily="18" charset="2"/>
              <a:buChar char=""/>
            </a:pPr>
            <a:r>
              <a:rPr lang="en-US" sz="3400" dirty="0">
                <a:solidFill>
                  <a:schemeClr val="bg1"/>
                </a:solidFill>
              </a:rPr>
              <a:t>As you are born again [regenerated], God sets you apart for his purposes [positional sanctification].</a:t>
            </a:r>
          </a:p>
          <a:p>
            <a:pPr marL="457200" indent="-457200">
              <a:spcBef>
                <a:spcPts val="1800"/>
              </a:spcBef>
              <a:buFont typeface="Wingdings 2" panose="05020102010507070707" pitchFamily="18" charset="2"/>
              <a:buChar char=""/>
            </a:pPr>
            <a:r>
              <a:rPr lang="en-US" sz="3400" dirty="0">
                <a:solidFill>
                  <a:schemeClr val="bg1"/>
                </a:solidFill>
              </a:rPr>
              <a:t>Since you are declared righteous and you are set apart for God, you are holy, which never changes.</a:t>
            </a:r>
          </a:p>
        </p:txBody>
      </p:sp>
    </p:spTree>
    <p:extLst>
      <p:ext uri="{BB962C8B-B14F-4D97-AF65-F5344CB8AC3E}">
        <p14:creationId xmlns:p14="http://schemas.microsoft.com/office/powerpoint/2010/main" val="196028478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435</TotalTime>
  <Words>1156</Words>
  <Application>Microsoft Office PowerPoint</Application>
  <PresentationFormat>Widescreen</PresentationFormat>
  <Paragraphs>87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 BLANCA</vt:lpstr>
      <vt:lpstr>Arial</vt:lpstr>
      <vt:lpstr>Calibri</vt:lpstr>
      <vt:lpstr>Calibri Light</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35</cp:revision>
  <dcterms:created xsi:type="dcterms:W3CDTF">2016-02-24T18:28:14Z</dcterms:created>
  <dcterms:modified xsi:type="dcterms:W3CDTF">2020-11-03T12:23:29Z</dcterms:modified>
</cp:coreProperties>
</file>